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B4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732520" y="0"/>
            <a:ext cx="3456432" cy="6858000"/>
          </a:xfrm>
          <a:prstGeom prst="rect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7498079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1">
                <a:solidFill>
                  <a:srgbClr val="D5E1EF"/>
                </a:solidFill>
                <a:latin typeface="Aptos"/>
              </a:rPr>
              <a:t>ERZİNCAN BİNALİ YILDIRIM ÜNİVERSİTESİ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7406640" cy="1417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DİN DİLİ VE GENÇLİK
SEMPOZYUMU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3429000"/>
            <a:ext cx="71323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100" b="0">
                <a:solidFill>
                  <a:srgbClr val="E1EBF5"/>
                </a:solidFill>
                <a:latin typeface="Aptos"/>
              </a:rPr>
              <a:t>Oturum Koordinatörleri İçin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3977639"/>
            <a:ext cx="713232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1">
                <a:solidFill>
                  <a:srgbClr val="CA9D3E"/>
                </a:solidFill>
                <a:latin typeface="Aptos"/>
              </a:rPr>
              <a:t>Talimatlar ve Uygulama Eğitimi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6126480"/>
            <a:ext cx="7315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D5E1EF"/>
                </a:solidFill>
                <a:latin typeface="Aptos"/>
              </a:rPr>
              <a:t>7–8 Kasım 2026  |  Çevrim içi oturumlar</a:t>
            </a:r>
          </a:p>
        </p:txBody>
      </p:sp>
      <p:sp>
        <p:nvSpPr>
          <p:cNvPr id="8" name="Oval 7"/>
          <p:cNvSpPr/>
          <p:nvPr/>
        </p:nvSpPr>
        <p:spPr>
          <a:xfrm>
            <a:off x="9555480" y="1417320"/>
            <a:ext cx="914400" cy="914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55480" y="16733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122B4C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6840" y="2176272"/>
            <a:ext cx="201168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GİRİŞ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012680" y="2331720"/>
            <a:ext cx="0" cy="182880"/>
          </a:xfrm>
          <a:prstGeom prst="line">
            <a:avLst/>
          </a:prstGeom>
          <a:ln w="25400">
            <a:solidFill>
              <a:srgbClr val="DCE6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9555480" y="2514600"/>
            <a:ext cx="914400" cy="914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55480" y="277063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122B4C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06840" y="3273552"/>
            <a:ext cx="201168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YETKİ DEVRİ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0012680" y="3429000"/>
            <a:ext cx="0" cy="182880"/>
          </a:xfrm>
          <a:prstGeom prst="line">
            <a:avLst/>
          </a:prstGeom>
          <a:ln w="25400">
            <a:solidFill>
              <a:srgbClr val="DCE6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9555480" y="3611880"/>
            <a:ext cx="914400" cy="914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555480" y="386791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122B4C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06840" y="4370832"/>
            <a:ext cx="201168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SUNUM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0012680" y="4526280"/>
            <a:ext cx="0" cy="182880"/>
          </a:xfrm>
          <a:prstGeom prst="line">
            <a:avLst/>
          </a:prstGeom>
          <a:ln w="25400">
            <a:solidFill>
              <a:srgbClr val="DCE6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9555480" y="4709160"/>
            <a:ext cx="914400" cy="914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55480" y="496519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122B4C"/>
                </a:solidFill>
                <a:latin typeface="Apto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06840" y="5468112"/>
            <a:ext cx="201168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KAPANIŞ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GÖREVE BAŞLAMADAN ÖNCE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Koordinatörün temel görevi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1">
                <a:solidFill>
                  <a:srgbClr val="2A3441"/>
                </a:solidFill>
                <a:latin typeface="Aptos"/>
              </a:rPr>
              <a:t>Koordinatör, oturumun teknik hazırlığını yapar; ardından oturum yönetimini oturum başkanına devreder.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514600"/>
            <a:ext cx="33832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2514600"/>
            <a:ext cx="64008" cy="2240280"/>
          </a:xfrm>
          <a:prstGeom prst="rect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" y="2660904"/>
            <a:ext cx="30175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1. Hazırlık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3108960"/>
            <a:ext cx="2990088" cy="1527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>
                <a:solidFill>
                  <a:srgbClr val="2A3441"/>
                </a:solidFill>
                <a:latin typeface="Aptos"/>
              </a:rPr>
              <a:t>Mikrofon ve kamera kilitlerini kontrol edin. Katılımcıların gerekli izinlerini açın.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2514600"/>
            <a:ext cx="33832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9120" y="2514600"/>
            <a:ext cx="64008" cy="2240280"/>
          </a:xfrm>
          <a:prstGeom prst="rect">
            <a:avLst/>
          </a:prstGeom>
          <a:solidFill>
            <a:srgbClr val="CA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2" y="2660904"/>
            <a:ext cx="30175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2. Yetki devri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2" y="3108960"/>
            <a:ext cx="2990088" cy="1527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>
                <a:solidFill>
                  <a:srgbClr val="2A3441"/>
                </a:solidFill>
                <a:latin typeface="Aptos"/>
              </a:rPr>
              <a:t>Oturum başkanını moderatör yaparak oturum yönetimini kendisine bırakın.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1000" y="2514600"/>
            <a:ext cx="33832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01000" y="2514600"/>
            <a:ext cx="64008" cy="2240280"/>
          </a:xfrm>
          <a:prstGeom prst="rect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11312" y="2660904"/>
            <a:ext cx="30175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3. Teknik takip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11312" y="3108960"/>
            <a:ext cx="2990088" cy="1527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>
                <a:solidFill>
                  <a:srgbClr val="2A3441"/>
                </a:solidFill>
                <a:latin typeface="Aptos"/>
              </a:rPr>
              <a:t>Kayıt durumunu izleyin; sunum yetkileri ve ekran paylaşımı sürecinde destek olun.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257800"/>
            <a:ext cx="103327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>
                <a:solidFill>
                  <a:srgbClr val="2467AA"/>
                </a:solidFill>
                <a:latin typeface="Aptos"/>
              </a:rPr>
              <a:t>Temel ilke: Koordinatör teknik başlangıcı hazırlar; oturum başkanı oturumu yönetir.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OTURUMA GIRIŞ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1. Mikrofon ve kamera kilitlerini kaldırın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03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527048"/>
            <a:ext cx="393192" cy="393192"/>
          </a:xfrm>
          <a:prstGeom prst="ellipse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559051"/>
            <a:ext cx="39319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150876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Kullanıcılar bölümünü açın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1865376"/>
            <a:ext cx="46177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Kullanıcılar listesinin yanındaki ayarlar simgesine tıklayın.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2761488"/>
            <a:ext cx="393192" cy="393192"/>
          </a:xfrm>
          <a:prstGeom prst="ellipse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793492"/>
            <a:ext cx="39319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1872" y="274320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“Katılımcıları Kilitle” sekmesine girin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1872" y="3099816"/>
            <a:ext cx="46177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Açılan menüde “Katılımcıları Kilitle” seçeneğini seçin.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3995927"/>
            <a:ext cx="393192" cy="393192"/>
          </a:xfrm>
          <a:prstGeom prst="ellipse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7931"/>
            <a:ext cx="39319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61872" y="3977639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İlgili kilitleri kaldırın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1872" y="4334255"/>
            <a:ext cx="46177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“Web kamerası paylaş” ve “Mikrofon paylaş” seçeneklerinin kilitli olmadığını kontrol edin; gerekiyorsa değiştirip “Uygula”ya basın.</a:t>
            </a:r>
          </a:p>
        </p:txBody>
      </p:sp>
      <p:pic>
        <p:nvPicPr>
          <p:cNvPr id="18" name="Picture 17" descr="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425" y="1417320"/>
            <a:ext cx="1237068" cy="141732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205425" y="1417320"/>
            <a:ext cx="1237068" cy="1417320"/>
          </a:xfrm>
          <a:prstGeom prst="rect">
            <a:avLst/>
          </a:prstGeom>
          <a:noFill/>
          <a:ln w="12700">
            <a:solidFill>
              <a:srgbClr val="CDD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692" y="2971800"/>
            <a:ext cx="2654534" cy="246888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496692" y="2971800"/>
            <a:ext cx="2654534" cy="2468880"/>
          </a:xfrm>
          <a:prstGeom prst="rect">
            <a:avLst/>
          </a:prstGeom>
          <a:noFill/>
          <a:ln w="12700">
            <a:solidFill>
              <a:srgbClr val="CDD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5577840"/>
            <a:ext cx="4572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100" b="0">
                <a:solidFill>
                  <a:srgbClr val="647180"/>
                </a:solidFill>
                <a:latin typeface="Aptos"/>
              </a:rPr>
              <a:t>Görsel sırası: Ayarlar simgesi → Katılımcıları Kilitle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AYRINTILI KONTROL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Kilit ayarlarında hangi seçenekler kontrol edilmeli?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04</a:t>
            </a:r>
          </a:p>
        </p:txBody>
      </p:sp>
      <p:pic>
        <p:nvPicPr>
          <p:cNvPr id="6" name="Picture 5" descr="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669" y="1417320"/>
            <a:ext cx="5923941" cy="4846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15669" y="1417320"/>
            <a:ext cx="5923941" cy="4846320"/>
          </a:xfrm>
          <a:prstGeom prst="rect">
            <a:avLst/>
          </a:prstGeom>
          <a:noFill/>
          <a:ln w="12700">
            <a:solidFill>
              <a:srgbClr val="CDD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543800" y="1645920"/>
            <a:ext cx="3840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543800" y="1645920"/>
            <a:ext cx="64008" cy="1325880"/>
          </a:xfrm>
          <a:prstGeom prst="rect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54112" y="1792224"/>
            <a:ext cx="34747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Web kamerası paylaş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54112" y="2240280"/>
            <a:ext cx="3447288" cy="61264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Katılımcıların kamera kullanabilmesi için kilit kaldırılmış olmalı.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43800" y="3246120"/>
            <a:ext cx="3840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543800" y="3246120"/>
            <a:ext cx="64008" cy="1325880"/>
          </a:xfrm>
          <a:prstGeom prst="rect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54112" y="3392424"/>
            <a:ext cx="34747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Mikrofon paylaş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54112" y="3840480"/>
            <a:ext cx="3447288" cy="61264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Katılımcıların sesli katılım sağlayabilmesi için kilit kaldırılmış olmalı.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43800" y="4846320"/>
            <a:ext cx="38404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543800" y="4846320"/>
            <a:ext cx="64008" cy="1051560"/>
          </a:xfrm>
          <a:prstGeom prst="rect">
            <a:avLst/>
          </a:prstGeom>
          <a:solidFill>
            <a:srgbClr val="CA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54112" y="4992624"/>
            <a:ext cx="34747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Son adım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54112" y="5440680"/>
            <a:ext cx="3447288" cy="33832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Değişiklikleri “Uygula” ile kaydedin.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YETKI DEVRI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2. Moderatörlük yetkisini oturum başkanına devredin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05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618488"/>
            <a:ext cx="393192" cy="393192"/>
          </a:xfrm>
          <a:prstGeom prst="ellipse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50492"/>
            <a:ext cx="39319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1600200"/>
            <a:ext cx="42062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Kullanıcılar listesini açın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1956816"/>
            <a:ext cx="41605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Ekranın solundaki kullanıcılar listesini görüntüleyin.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2944368"/>
            <a:ext cx="393192" cy="393192"/>
          </a:xfrm>
          <a:prstGeom prst="ellipse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976372"/>
            <a:ext cx="39319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1872" y="2926080"/>
            <a:ext cx="42062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Oturum başkanının adına sol tıklayın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1872" y="3282696"/>
            <a:ext cx="41605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Açılan kullanıcı menüsünü kontrol edin.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270248"/>
            <a:ext cx="393192" cy="393192"/>
          </a:xfrm>
          <a:prstGeom prst="ellipse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302252"/>
            <a:ext cx="39319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61872" y="4251960"/>
            <a:ext cx="42062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“Moderatör yap” seçeneğini seçin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1872" y="4608576"/>
            <a:ext cx="41605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Oturum başkanının moderatör olduğunu doğrulayın.</a:t>
            </a:r>
          </a:p>
        </p:txBody>
      </p:sp>
      <p:pic>
        <p:nvPicPr>
          <p:cNvPr id="18" name="Picture 17" descr="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272" y="1508760"/>
            <a:ext cx="3257054" cy="448056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058272" y="1508760"/>
            <a:ext cx="3257054" cy="4480560"/>
          </a:xfrm>
          <a:prstGeom prst="rect">
            <a:avLst/>
          </a:prstGeom>
          <a:noFill/>
          <a:ln w="12700">
            <a:solidFill>
              <a:srgbClr val="CDD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26480" y="5989320"/>
            <a:ext cx="51206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100" b="0">
                <a:solidFill>
                  <a:srgbClr val="647180"/>
                </a:solidFill>
                <a:latin typeface="Aptos"/>
              </a:rPr>
              <a:t>Menüde maviyle işaretli seçenek: “Moderatör yap”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KAYIT YÖNETIMI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3. Kayıt durumunu kontrol edin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91640"/>
            <a:ext cx="507492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691640"/>
            <a:ext cx="64008" cy="3200400"/>
          </a:xfrm>
          <a:prstGeom prst="rect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87552" y="1837944"/>
            <a:ext cx="4709159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Kayıt başlamamışsa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286000"/>
            <a:ext cx="4681728" cy="2487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2A3441"/>
                </a:solidFill>
                <a:latin typeface="Aptos"/>
              </a:rPr>
              <a:t>Kayıt butonuna basarak kaydı başlatın.
Kayıt genellikle otomatik başlar; buna rağmen başladığını mutlaka kontrol edin.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691640"/>
            <a:ext cx="507492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691640"/>
            <a:ext cx="64008" cy="3200400"/>
          </a:xfrm>
          <a:prstGeom prst="rect">
            <a:avLst/>
          </a:prstGeom>
          <a:solidFill>
            <a:srgbClr val="AE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73952" y="1837944"/>
            <a:ext cx="4709159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Kayıt oturumdan önce başlamışsa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286000"/>
            <a:ext cx="4681728" cy="2487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2A3441"/>
                </a:solidFill>
                <a:latin typeface="Aptos"/>
              </a:rPr>
              <a:t>Oturum henüz başlamadan kayıt başlamışsa kaydı durdurun.
Oturum başladığında kaydı yeniden başlatın.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49240"/>
            <a:ext cx="103327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>
                <a:solidFill>
                  <a:srgbClr val="122B4C"/>
                </a:solidFill>
                <a:latin typeface="Aptos"/>
              </a:rPr>
              <a:t>Kontrol: Kayıt, oturumun gerçek başlangıcından itibaren alınmalıdır.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SUNUM SIRASI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4. Tebliğciye sunum yetkisi verin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07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527048"/>
            <a:ext cx="393192" cy="393192"/>
          </a:xfrm>
          <a:prstGeom prst="ellipse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559051"/>
            <a:ext cx="39319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150876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Sırası gelen tebliğciyi bulun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1865376"/>
            <a:ext cx="46177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Kullanıcılar listesinden ilgili katılımcının adına sol tıklayın.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2761488"/>
            <a:ext cx="393192" cy="393192"/>
          </a:xfrm>
          <a:prstGeom prst="ellipse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793492"/>
            <a:ext cx="39319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1872" y="274320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“Sunum yetkisi ver” seçeneğini seçin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1872" y="3099816"/>
            <a:ext cx="46177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Açılan menüde sunum yetkisi komutunu kullanın.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3995927"/>
            <a:ext cx="393192" cy="393192"/>
          </a:xfrm>
          <a:prstGeom prst="ellipse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7931"/>
            <a:ext cx="39319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61872" y="3977639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Her tebliğci için işlemi tekrarlayın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1872" y="4334255"/>
            <a:ext cx="46177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Sunum sırası gelen her katılımcıda aynı işlemi uygulayın.</a:t>
            </a:r>
          </a:p>
        </p:txBody>
      </p:sp>
      <p:pic>
        <p:nvPicPr>
          <p:cNvPr id="18" name="Picture 17" descr="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201" y="1645920"/>
            <a:ext cx="3233797" cy="356616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184201" y="1645920"/>
            <a:ext cx="3233797" cy="3566160"/>
          </a:xfrm>
          <a:prstGeom prst="rect">
            <a:avLst/>
          </a:prstGeom>
          <a:noFill/>
          <a:ln w="12700">
            <a:solidFill>
              <a:srgbClr val="CDD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0" y="5349240"/>
            <a:ext cx="480060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00800" y="5349240"/>
            <a:ext cx="64008" cy="777240"/>
          </a:xfrm>
          <a:prstGeom prst="rect">
            <a:avLst/>
          </a:prstGeom>
          <a:solidFill>
            <a:srgbClr val="CA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11112" y="5495544"/>
            <a:ext cx="44348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Önemli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11112" y="5943600"/>
            <a:ext cx="4407408" cy="640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2A3441"/>
                </a:solidFill>
                <a:latin typeface="Aptos"/>
              </a:rPr>
              <a:t>Aynı anda iki katılımcıya sunum yetkisi verilemez.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EKRAN PAYLAŞIMI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5. Tebliğci ekran paylaşımını nasıl başlatır?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69848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>
                <a:solidFill>
                  <a:srgbClr val="2A3441"/>
                </a:solidFill>
                <a:latin typeface="Aptos"/>
              </a:rPr>
              <a:t>Sunum yetkisi verilen tebliğci, aşağıdaki iki yoldan biriyle ekran paylaşımını başlatabilir:</a:t>
            </a:r>
          </a:p>
        </p:txBody>
      </p:sp>
      <p:pic>
        <p:nvPicPr>
          <p:cNvPr id="7" name="Picture 6" descr="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366522"/>
            <a:ext cx="5303520" cy="24449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1520" y="2366522"/>
            <a:ext cx="5303520" cy="2444995"/>
          </a:xfrm>
          <a:prstGeom prst="rect">
            <a:avLst/>
          </a:prstGeom>
          <a:noFill/>
          <a:ln w="12700">
            <a:solidFill>
              <a:srgbClr val="CDD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358870"/>
            <a:ext cx="5212080" cy="246029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17920" y="2358870"/>
            <a:ext cx="5212080" cy="2460299"/>
          </a:xfrm>
          <a:prstGeom prst="rect">
            <a:avLst/>
          </a:prstGeom>
          <a:noFill/>
          <a:ln w="12700">
            <a:solidFill>
              <a:srgbClr val="CDD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68680" y="5349240"/>
            <a:ext cx="502920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8680" y="5349240"/>
            <a:ext cx="64008" cy="777240"/>
          </a:xfrm>
          <a:prstGeom prst="rect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8992" y="5495544"/>
            <a:ext cx="46634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Yöntem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8992" y="5943600"/>
            <a:ext cx="4636008" cy="640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2A3441"/>
                </a:solidFill>
                <a:latin typeface="Aptos"/>
              </a:rPr>
              <a:t>Sol alt köşedeki “+” tuşunu kullanın.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5349240"/>
            <a:ext cx="502920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309360" y="5349240"/>
            <a:ext cx="64008" cy="777240"/>
          </a:xfrm>
          <a:prstGeom prst="rect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19672" y="5495544"/>
            <a:ext cx="46634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Yöntem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5943600"/>
            <a:ext cx="4636008" cy="640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2A3441"/>
                </a:solidFill>
                <a:latin typeface="Aptos"/>
              </a:rPr>
              <a:t>Alt çubuktaki ekran paylaşımı simgesini seçin.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PAYLAŞIM SEÇIMI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6. Yalnızca sunum penceresini paylaşın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60704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>
                <a:solidFill>
                  <a:srgbClr val="2A3441"/>
                </a:solidFill>
                <a:latin typeface="Aptos"/>
              </a:rPr>
              <a:t>Paylaşım seçenekleri açıldığında “Pencere” sekmesini seçin ve yalnızca sunum dosyasının bulunduğu pencereyi paylaşın.</a:t>
            </a:r>
          </a:p>
        </p:txBody>
      </p:sp>
      <p:pic>
        <p:nvPicPr>
          <p:cNvPr id="7" name="Picture 6" descr="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293" y="2057400"/>
            <a:ext cx="3920453" cy="37947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00293" y="2057400"/>
            <a:ext cx="3920453" cy="3794760"/>
          </a:xfrm>
          <a:prstGeom prst="rect">
            <a:avLst/>
          </a:prstGeom>
          <a:noFill/>
          <a:ln w="12700">
            <a:solidFill>
              <a:srgbClr val="CDD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909560" y="2286000"/>
            <a:ext cx="3429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09560" y="2286000"/>
            <a:ext cx="64008" cy="1417320"/>
          </a:xfrm>
          <a:prstGeom prst="rect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19872" y="2432304"/>
            <a:ext cx="3063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Tercih edilen seçenek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19872" y="2880360"/>
            <a:ext cx="3035808" cy="7040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>
                <a:solidFill>
                  <a:srgbClr val="2A3441"/>
                </a:solidFill>
                <a:latin typeface="Aptos"/>
              </a:rPr>
              <a:t>“Pencere” sekmesi üzerinden sunum penceresini seçin.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09560" y="3977639"/>
            <a:ext cx="3429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909560" y="3977639"/>
            <a:ext cx="64008" cy="1417320"/>
          </a:xfrm>
          <a:prstGeom prst="rect">
            <a:avLst/>
          </a:prstGeom>
          <a:solidFill>
            <a:srgbClr val="AE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19872" y="4123944"/>
            <a:ext cx="3063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Dikkat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19872" y="4572000"/>
            <a:ext cx="3035808" cy="7040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>
                <a:solidFill>
                  <a:srgbClr val="2A3441"/>
                </a:solidFill>
                <a:latin typeface="Aptos"/>
              </a:rPr>
              <a:t>Masaüstünün tamamını veya ilgisiz pencereleri paylaşmayın.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0" y="5669280"/>
            <a:ext cx="32918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0">
                <a:solidFill>
                  <a:srgbClr val="647180"/>
                </a:solidFill>
                <a:latin typeface="Aptos"/>
              </a:rPr>
              <a:t>Amaç: Yalnızca sunum görünür olsun.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SUNUMUN TAMAMLANMASI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7. Sunumu durdurun ve sıradaki teblişciye geçin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50749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600200"/>
            <a:ext cx="64008" cy="2011680"/>
          </a:xfrm>
          <a:prstGeom prst="rect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87552" y="1746504"/>
            <a:ext cx="4709159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Tebliğci paylaşımı durdurur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194560"/>
            <a:ext cx="4681728" cy="12984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>
                <a:solidFill>
                  <a:srgbClr val="2A3441"/>
                </a:solidFill>
                <a:latin typeface="Aptos"/>
              </a:rPr>
              <a:t>Paylaşılan ekranın altındaki “Sunumu durdur” seçeneğini kullanabilir.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600200"/>
            <a:ext cx="50749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600200"/>
            <a:ext cx="64008" cy="2011680"/>
          </a:xfrm>
          <a:prstGeom prst="rect">
            <a:avLst/>
          </a:prstGeom>
          <a:solidFill>
            <a:srgbClr val="CA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73952" y="1746504"/>
            <a:ext cx="4709159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Moderatör paylaşımı durdurabilir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194560"/>
            <a:ext cx="4681728" cy="12984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>
                <a:solidFill>
                  <a:srgbClr val="2A3441"/>
                </a:solidFill>
                <a:latin typeface="Aptos"/>
              </a:rPr>
              <a:t>Oturum başkanı/moderatör yetkiyi devralarak paylaşımı sonlandırabilir.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114800"/>
            <a:ext cx="1033272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800" b="1">
                <a:solidFill>
                  <a:srgbClr val="122B4C"/>
                </a:solidFill>
                <a:latin typeface="Aptos"/>
              </a:rPr>
              <a:t>Yeni tebliğciye sunum yetkisi verildiğinde, önceki kullanıcının paylaşımı sona erer. Her sunum geçişinde yetkinin doğru kişide olduğunu kontrol edin.</a:t>
            </a:r>
          </a:p>
        </p:txBody>
      </p:sp>
      <p:pic>
        <p:nvPicPr>
          <p:cNvPr id="15" name="Picture 14" descr="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573" y="4983480"/>
            <a:ext cx="2678373" cy="1143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741573" y="4983480"/>
            <a:ext cx="2678373" cy="1143000"/>
          </a:xfrm>
          <a:prstGeom prst="rect">
            <a:avLst/>
          </a:prstGeom>
          <a:noFill/>
          <a:ln w="12700">
            <a:solidFill>
              <a:srgbClr val="CDD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OTURUM SONU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8. Oturum tamamlandığında çıkış yapın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54480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1">
                <a:solidFill>
                  <a:srgbClr val="2A3441"/>
                </a:solidFill>
                <a:latin typeface="Aptos"/>
              </a:rPr>
              <a:t>Oturum tamamlandığında sağ üst köşedeki çıkış butonuna tıklayarak oturumdan ayrılabilirsiniz.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2743200"/>
            <a:ext cx="32461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68680" y="2743200"/>
            <a:ext cx="64008" cy="1920240"/>
          </a:xfrm>
          <a:prstGeom prst="rect">
            <a:avLst/>
          </a:prstGeom>
          <a:solidFill>
            <a:srgbClr val="246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78992" y="2889504"/>
            <a:ext cx="2880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1. Oturumu tamamlayın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" y="3337560"/>
            <a:ext cx="2852927" cy="12070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>
                <a:solidFill>
                  <a:srgbClr val="2A3441"/>
                </a:solidFill>
                <a:latin typeface="Aptos"/>
              </a:rPr>
              <a:t>Sunumların ve varsa soru-cevap bölümünün bitmesini bekleyin.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2743200"/>
            <a:ext cx="32461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80560" y="2743200"/>
            <a:ext cx="64008" cy="1920240"/>
          </a:xfrm>
          <a:prstGeom prst="rect">
            <a:avLst/>
          </a:prstGeom>
          <a:solidFill>
            <a:srgbClr val="CA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90872" y="2889504"/>
            <a:ext cx="2880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2. Çıkış butonuna tıklayın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90872" y="3337560"/>
            <a:ext cx="2852927" cy="12070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>
                <a:solidFill>
                  <a:srgbClr val="2A3441"/>
                </a:solidFill>
                <a:latin typeface="Aptos"/>
              </a:rPr>
              <a:t>Sağ üst köşedeki çıkış simgesini kullanın.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2743200"/>
            <a:ext cx="32461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D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2743200"/>
            <a:ext cx="64008" cy="1920240"/>
          </a:xfrm>
          <a:prstGeom prst="rect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2889504"/>
            <a:ext cx="2880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122B4C"/>
                </a:solidFill>
                <a:latin typeface="Aptos"/>
              </a:rPr>
              <a:t>3. Kayıt sona erer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337560"/>
            <a:ext cx="2852927" cy="12070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>
                <a:solidFill>
                  <a:srgbClr val="2A3441"/>
                </a:solidFill>
                <a:latin typeface="Aptos"/>
              </a:rPr>
              <a:t>Oturumdan çıkışla birlikte kayıt otomatik olarak sona erer.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303520"/>
            <a:ext cx="103327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>
                <a:solidFill>
                  <a:srgbClr val="122B4C"/>
                </a:solidFill>
                <a:latin typeface="Aptos"/>
              </a:rPr>
              <a:t>Çıkış yapmadan önce oturumun gerçekten tamamlandığından emin olun.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2467AA"/>
                </a:solidFill>
                <a:latin typeface="Aptos"/>
              </a:rPr>
              <a:t>GÖREV ÖZETI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500" b="1">
                <a:solidFill>
                  <a:srgbClr val="122B4C"/>
                </a:solidFill>
                <a:latin typeface="Aptos"/>
              </a:rPr>
              <a:t>Koordinatör için hızlı kontrol listesi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647180"/>
                </a:solidFill>
                <a:latin typeface="Aptos"/>
              </a:rPr>
              <a:t>12</a:t>
            </a:r>
          </a:p>
        </p:txBody>
      </p:sp>
      <p:sp>
        <p:nvSpPr>
          <p:cNvPr id="6" name="Oval 5"/>
          <p:cNvSpPr/>
          <p:nvPr/>
        </p:nvSpPr>
        <p:spPr>
          <a:xfrm>
            <a:off x="868680" y="1527048"/>
            <a:ext cx="365760" cy="365760"/>
          </a:xfrm>
          <a:prstGeom prst="ellipse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549907"/>
            <a:ext cx="365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50876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Girişte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874519"/>
            <a:ext cx="46634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Mikrofon ve kamera kilitlerini kaldır.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944368"/>
            <a:ext cx="365760" cy="365760"/>
          </a:xfrm>
          <a:prstGeom prst="ellipse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967228"/>
            <a:ext cx="365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92608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Yetki devrinde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291840"/>
            <a:ext cx="46634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Oturum başkanını “Moderatör yap” seçeneğiyle yetkilendir.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4361688"/>
            <a:ext cx="365760" cy="365760"/>
          </a:xfrm>
          <a:prstGeom prst="ellipse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84548"/>
            <a:ext cx="365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34340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Kayıtta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709160"/>
            <a:ext cx="46634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Kaydın doğru zamanda başladığını kontrol et.</a:t>
            </a:r>
          </a:p>
        </p:txBody>
      </p:sp>
      <p:sp>
        <p:nvSpPr>
          <p:cNvPr id="18" name="Oval 17"/>
          <p:cNvSpPr/>
          <p:nvPr/>
        </p:nvSpPr>
        <p:spPr>
          <a:xfrm>
            <a:off x="6355080" y="1527048"/>
            <a:ext cx="365760" cy="365760"/>
          </a:xfrm>
          <a:prstGeom prst="ellipse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55080" y="1549907"/>
            <a:ext cx="365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0" y="150876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Sunumlarda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1874519"/>
            <a:ext cx="46634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Sırası gelen tebliğciye sunum yetkisi ver.</a:t>
            </a:r>
          </a:p>
        </p:txBody>
      </p:sp>
      <p:sp>
        <p:nvSpPr>
          <p:cNvPr id="22" name="Oval 21"/>
          <p:cNvSpPr/>
          <p:nvPr/>
        </p:nvSpPr>
        <p:spPr>
          <a:xfrm>
            <a:off x="6355080" y="2944368"/>
            <a:ext cx="365760" cy="365760"/>
          </a:xfrm>
          <a:prstGeom prst="ellipse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55080" y="2967228"/>
            <a:ext cx="365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0" y="292608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Paylaşımda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0" y="3291840"/>
            <a:ext cx="46634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Yalnızca sunum penceresinin paylaşıldığından emin ol.</a:t>
            </a:r>
          </a:p>
        </p:txBody>
      </p:sp>
      <p:sp>
        <p:nvSpPr>
          <p:cNvPr id="26" name="Oval 25"/>
          <p:cNvSpPr/>
          <p:nvPr/>
        </p:nvSpPr>
        <p:spPr>
          <a:xfrm>
            <a:off x="6355080" y="4361688"/>
            <a:ext cx="365760" cy="365760"/>
          </a:xfrm>
          <a:prstGeom prst="ellipse">
            <a:avLst/>
          </a:prstGeom>
          <a:solidFill>
            <a:srgbClr val="30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55080" y="4384548"/>
            <a:ext cx="365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0" y="4343400"/>
            <a:ext cx="46634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122B4C"/>
                </a:solidFill>
                <a:latin typeface="Aptos"/>
              </a:rPr>
              <a:t>Oturum sonunda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4709160"/>
            <a:ext cx="46634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2A3441"/>
                </a:solidFill>
                <a:latin typeface="Aptos"/>
              </a:rPr>
              <a:t>Çıkış butonuyla oturumdan ayrıl; kayıt otomatik sona erer.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" y="6080760"/>
            <a:ext cx="1042416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0">
                <a:solidFill>
                  <a:srgbClr val="647180"/>
                </a:solidFill>
                <a:latin typeface="Aptos"/>
              </a:rPr>
              <a:t>Sempozyum oturumlarının sorunsuz yürütülmesine katkınız için teşekkür ederiz.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